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113" d="100"/>
          <a:sy n="113" d="100"/>
        </p:scale>
        <p:origin x="510" y="10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49</c:v>
                </c:pt>
                <c:pt idx="1">
                  <c:v>48</c:v>
                </c:pt>
                <c:pt idx="2">
                  <c:v>46</c:v>
                </c:pt>
                <c:pt idx="3">
                  <c:v>43</c:v>
                </c:pt>
                <c:pt idx="4">
                  <c:v>45</c:v>
                </c:pt>
                <c:pt idx="5">
                  <c:v>48</c:v>
                </c:pt>
                <c:pt idx="6">
                  <c:v>49</c:v>
                </c:pt>
                <c:pt idx="7">
                  <c:v>41</c:v>
                </c:pt>
                <c:pt idx="8">
                  <c:v>45</c:v>
                </c:pt>
                <c:pt idx="9">
                  <c:v>50</c:v>
                </c:pt>
                <c:pt idx="10">
                  <c:v>47</c:v>
                </c:pt>
                <c:pt idx="11">
                  <c:v>44</c:v>
                </c:pt>
                <c:pt idx="12">
                  <c:v>45</c:v>
                </c:pt>
                <c:pt idx="13">
                  <c:v>48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33</c:v>
                </c:pt>
                <c:pt idx="1">
                  <c:v>28</c:v>
                </c:pt>
                <c:pt idx="2">
                  <c:v>31</c:v>
                </c:pt>
                <c:pt idx="3">
                  <c:v>26</c:v>
                </c:pt>
                <c:pt idx="4">
                  <c:v>25</c:v>
                </c:pt>
                <c:pt idx="5">
                  <c:v>32</c:v>
                </c:pt>
                <c:pt idx="6">
                  <c:v>25</c:v>
                </c:pt>
                <c:pt idx="7">
                  <c:v>31</c:v>
                </c:pt>
                <c:pt idx="8">
                  <c:v>34</c:v>
                </c:pt>
                <c:pt idx="9">
                  <c:v>25</c:v>
                </c:pt>
                <c:pt idx="10">
                  <c:v>28</c:v>
                </c:pt>
                <c:pt idx="11">
                  <c:v>27</c:v>
                </c:pt>
                <c:pt idx="12">
                  <c:v>32</c:v>
                </c:pt>
                <c:pt idx="13">
                  <c:v>34</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43</c:v>
                </c:pt>
                <c:pt idx="1">
                  <c:v>47</c:v>
                </c:pt>
                <c:pt idx="2">
                  <c:v>47</c:v>
                </c:pt>
                <c:pt idx="3">
                  <c:v>49</c:v>
                </c:pt>
                <c:pt idx="4">
                  <c:v>49</c:v>
                </c:pt>
                <c:pt idx="5">
                  <c:v>40</c:v>
                </c:pt>
                <c:pt idx="6">
                  <c:v>42</c:v>
                </c:pt>
                <c:pt idx="7">
                  <c:v>50</c:v>
                </c:pt>
                <c:pt idx="8">
                  <c:v>46</c:v>
                </c:pt>
                <c:pt idx="9">
                  <c:v>44</c:v>
                </c:pt>
                <c:pt idx="10">
                  <c:v>42</c:v>
                </c:pt>
                <c:pt idx="11">
                  <c:v>42</c:v>
                </c:pt>
                <c:pt idx="12">
                  <c:v>50</c:v>
                </c:pt>
                <c:pt idx="13">
                  <c:v>42</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29</c:v>
                </c:pt>
                <c:pt idx="1">
                  <c:v>31</c:v>
                </c:pt>
                <c:pt idx="2">
                  <c:v>28</c:v>
                </c:pt>
                <c:pt idx="3">
                  <c:v>30</c:v>
                </c:pt>
                <c:pt idx="4">
                  <c:v>34</c:v>
                </c:pt>
                <c:pt idx="5">
                  <c:v>29</c:v>
                </c:pt>
                <c:pt idx="6">
                  <c:v>34</c:v>
                </c:pt>
                <c:pt idx="7">
                  <c:v>34</c:v>
                </c:pt>
                <c:pt idx="8">
                  <c:v>34</c:v>
                </c:pt>
                <c:pt idx="9">
                  <c:v>32</c:v>
                </c:pt>
                <c:pt idx="10">
                  <c:v>35</c:v>
                </c:pt>
                <c:pt idx="11">
                  <c:v>30</c:v>
                </c:pt>
                <c:pt idx="12">
                  <c:v>30</c:v>
                </c:pt>
                <c:pt idx="13">
                  <c:v>32</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45</c:v>
                </c:pt>
                <c:pt idx="1">
                  <c:v>49</c:v>
                </c:pt>
                <c:pt idx="2">
                  <c:v>40</c:v>
                </c:pt>
                <c:pt idx="3">
                  <c:v>43</c:v>
                </c:pt>
                <c:pt idx="4">
                  <c:v>41</c:v>
                </c:pt>
                <c:pt idx="5">
                  <c:v>44</c:v>
                </c:pt>
                <c:pt idx="6">
                  <c:v>40</c:v>
                </c:pt>
                <c:pt idx="7">
                  <c:v>50</c:v>
                </c:pt>
                <c:pt idx="8">
                  <c:v>41</c:v>
                </c:pt>
                <c:pt idx="9">
                  <c:v>40</c:v>
                </c:pt>
                <c:pt idx="10">
                  <c:v>46</c:v>
                </c:pt>
                <c:pt idx="11">
                  <c:v>42</c:v>
                </c:pt>
                <c:pt idx="12">
                  <c:v>46</c:v>
                </c:pt>
                <c:pt idx="13">
                  <c:v>48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30</c:v>
                </c:pt>
                <c:pt idx="1">
                  <c:v>30</c:v>
                </c:pt>
                <c:pt idx="2">
                  <c:v>33</c:v>
                </c:pt>
                <c:pt idx="3">
                  <c:v>26</c:v>
                </c:pt>
                <c:pt idx="4">
                  <c:v>26</c:v>
                </c:pt>
                <c:pt idx="5">
                  <c:v>33</c:v>
                </c:pt>
                <c:pt idx="6">
                  <c:v>29</c:v>
                </c:pt>
                <c:pt idx="7">
                  <c:v>33</c:v>
                </c:pt>
                <c:pt idx="8">
                  <c:v>31</c:v>
                </c:pt>
                <c:pt idx="9">
                  <c:v>32</c:v>
                </c:pt>
                <c:pt idx="10">
                  <c:v>34</c:v>
                </c:pt>
                <c:pt idx="11">
                  <c:v>26</c:v>
                </c:pt>
                <c:pt idx="12">
                  <c:v>25</c:v>
                </c:pt>
                <c:pt idx="13">
                  <c:v>27</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Natural Language Processing (Speech Recognition, Text Analytics)
By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Play</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Marketing Research</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Play &amp; Culture Studies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valued at USD 12 Million in 2024, and is expected to reach USD 122 Million by 2032. The market shows a steady CAGR of 12% from 2025 to 2032. The Global Toy Market is primarily driven by factors such as growing consumer disposable income and children's shift towards tech-based toys. Increasing innovation from key players, with a focus on education and creativity-enhancing toys, further stimulates market growth. A significant trend is the rising demand for eco-friendly, sustainable toys, due to increased consumer awareness towards environmental conservation. E-commerce has also revolutionized the industry, providing a wider range of toys across various regions. Despite a few challenges of piracy and pricing, the market's future outlook appears buoyant, given constant product development and the burgeoning craze for licensed merchandise among kids.</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E-commerce and Online Sales Channels: Rapid advancements in digital technology have greatly affected the global toys market, significantly boosting online sales. E-commerce platforms have widened the reach, offering vast options for the global consumer base. This convenience of purchasing toys online, with detailed descriptions and user reviews, has facilitated growth in the market, making online sales channel an important market enabler. The COVID-19 pandemic has also inadvertently boosted e-commerce, due to increased home activities and online shopping as result of global lockdowns.
Increasing Consumer Spending on Leisure and Recreation Activities: The second key market enabler is the increase in consumer spending on leisure and recreation activities brought by the growth in disposable income worldwide. The increased emphasis on child development and edutainment activities have increased consumers' willingness to invest more in innovative and educational toys. The popularity of licensed products, action figures, and interactive toys is also growing alongside the increasing demand for STEM-based toys. All these contribute significantly to the global toy market’s growth.</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122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802334"/>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509457801"/>
              </p:ext>
            </p:extLst>
          </p:nvPr>
        </p:nvGraphicFramePr>
        <p:xfrm>
          <a:off x="333828" y="914401"/>
          <a:ext cx="11494377" cy="3397624"/>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91324">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906300">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Technological innovations have become a key driver in the global toy market. With advancements in technology, toys are no longer simple items for play. They have evolved into interactive tools that aid in a child's learning and development. For instance, LeapFrog, a leading educational entertainment company, leverages technology to create toys that help children learn to read, write and develop other essential skills. This trend of integrating technology in toys is driving the growth of the market as it attracts a wider audience by offering an enhanced user experience.
Furthermore, the introduction of smart toys has revolutionized the toy industry. These toys, equipped with artificial intelligence, can interact with children, respond to commands, and even learn from their environment. A prime example is the 'Hello Barbie' doll from Mattel, which uses voice recognition technology to engage in conversation with kids. Such toys not only entertain but also stimulate creativity and cognitive abilities in children, thereby boosting demand.
Lastly, technology has enabled the creation of virtual reality (VR) and augmented reality (AR) toys, opening up a whole new realm of possibilities for the toy industry. Companies like Hasbro and Lego have incorporated AR in their products, offering a blend of physical and digital play. For instance, Lego’s AR Studio is an interactive tool that allows kids to play with digital versions of popular Lego sets on their devices. These technological advancements continue to shape the future of the toy industry, making it more versatile and appealing.</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312025"/>
            <a:ext cx="11522439" cy="20987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Technological Innovations in the Toy Industry</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272533947"/>
              </p:ext>
            </p:extLst>
          </p:nvPr>
        </p:nvGraphicFramePr>
        <p:xfrm>
          <a:off x="311603" y="914952"/>
          <a:ext cx="11494377" cy="3630153"/>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614349">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15804">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has been experiencing steady growth over the past few years, however, the high initial investment and setup costs pose a significant barrier to the market's expansion. The production of toys involves hefty costs related to the purchase of raw materials, usage of state-of-the-art technology, compliance with safety regulations and quality tests. Furthermore, establishing a brand name in such a competitive market requires significant investment in marketing and distribution. These exorbitant expenses are limiting the entry of new players and hindering robust market growth.
Moreover, the high initial investment and setup costs also restrict the global toy companies from diversifying their product lines. They are reluctant to experiment and innovate with new or niche toy categories due to the financial risk involved. This consequently stagnates the market and limits buyers' choices. Additionally, manufacturers from developing regions face challenges in raising capital and complying with international toy safety standards which further hampers the growth of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4545106"/>
            <a:ext cx="11494377" cy="1885511"/>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1000-5000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2000</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2000</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Private</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1000-5000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www.appleinc..com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 leading company in the Global Toy Market industry, providing innovative solutions and services to customers worldwide. The company has established itself as a key player in the market through its commitment to quality, innovation, and customer satisfaction. With a strong focus on research and development, the company continues to expand its product portfolio and market presence globally.</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Industry Solutions</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13673</TotalTime>
  <Words>2444</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88</cp:revision>
  <dcterms:created xsi:type="dcterms:W3CDTF">2024-08-12T13:13:25Z</dcterms:created>
  <dcterms:modified xsi:type="dcterms:W3CDTF">2025-09-15T19:47:03Z</dcterms:modified>
</cp:coreProperties>
</file>